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aleway"/>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d8ab2c596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d8ab2c596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d8ab2c596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d8ab2c596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d8ab2c5967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d8ab2c5967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d8ab2c596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d8ab2c596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8"/>
          <p:cNvPicPr preferRelativeResize="0"/>
          <p:nvPr/>
        </p:nvPicPr>
        <p:blipFill rotWithShape="1">
          <a:blip r:embed="rId3">
            <a:alphaModFix amt="9000"/>
          </a:blip>
          <a:srcRect b="22993" l="4094" r="4094" t="0"/>
          <a:stretch/>
        </p:blipFill>
        <p:spPr>
          <a:xfrm>
            <a:off x="0" y="491375"/>
            <a:ext cx="9144001" cy="4652125"/>
          </a:xfrm>
          <a:prstGeom prst="rect">
            <a:avLst/>
          </a:prstGeom>
          <a:noFill/>
          <a:ln>
            <a:noFill/>
          </a:ln>
        </p:spPr>
      </p:pic>
      <p:sp>
        <p:nvSpPr>
          <p:cNvPr id="177" name="Google Shape;177;p18"/>
          <p:cNvSpPr txBox="1"/>
          <p:nvPr>
            <p:ph idx="4294967295" type="ctrTitle"/>
          </p:nvPr>
        </p:nvSpPr>
        <p:spPr>
          <a:xfrm>
            <a:off x="699438"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dk2"/>
                </a:solidFill>
              </a:rPr>
              <a:t>Project 3</a:t>
            </a:r>
            <a:endParaRPr sz="4800">
              <a:solidFill>
                <a:schemeClr val="dk2"/>
              </a:solidFill>
            </a:endParaRPr>
          </a:p>
          <a:p>
            <a:pPr indent="0" lvl="0" marL="0" rtl="0" algn="l">
              <a:spcBef>
                <a:spcPts val="0"/>
              </a:spcBef>
              <a:spcAft>
                <a:spcPts val="0"/>
              </a:spcAft>
              <a:buNone/>
            </a:pPr>
            <a:r>
              <a:rPr lang="en-GB" sz="4800">
                <a:solidFill>
                  <a:schemeClr val="dk2"/>
                </a:solidFill>
              </a:rPr>
              <a:t>Proposal</a:t>
            </a:r>
            <a:endParaRPr>
              <a:solidFill>
                <a:schemeClr val="dk2"/>
              </a:solidFill>
            </a:endParaRPr>
          </a:p>
        </p:txBody>
      </p:sp>
      <p:sp>
        <p:nvSpPr>
          <p:cNvPr id="178" name="Google Shape;178;p18"/>
          <p:cNvSpPr txBox="1"/>
          <p:nvPr>
            <p:ph idx="4294967295" type="subTitle"/>
          </p:nvPr>
        </p:nvSpPr>
        <p:spPr>
          <a:xfrm>
            <a:off x="699438"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solidFill>
                  <a:srgbClr val="434343"/>
                </a:solidFill>
              </a:rPr>
              <a:t>The Job Seeking Word Scraper</a:t>
            </a:r>
            <a:endParaRPr b="1" sz="1400">
              <a:solidFill>
                <a:srgbClr val="434343"/>
              </a:solidFill>
            </a:endParaRPr>
          </a:p>
        </p:txBody>
      </p:sp>
      <p:sp>
        <p:nvSpPr>
          <p:cNvPr id="179" name="Google Shape;179;p18"/>
          <p:cNvSpPr txBox="1"/>
          <p:nvPr>
            <p:ph idx="4294967295" type="subTitle"/>
          </p:nvPr>
        </p:nvSpPr>
        <p:spPr>
          <a:xfrm>
            <a:off x="699450" y="3517875"/>
            <a:ext cx="2580900" cy="13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Team Members</a:t>
            </a:r>
            <a:endParaRPr b="1" sz="1400"/>
          </a:p>
          <a:p>
            <a:pPr indent="-317500" lvl="0" marL="457200" rtl="0" algn="l">
              <a:spcBef>
                <a:spcPts val="1600"/>
              </a:spcBef>
              <a:spcAft>
                <a:spcPts val="0"/>
              </a:spcAft>
              <a:buSzPts val="1400"/>
              <a:buChar char="●"/>
            </a:pPr>
            <a:r>
              <a:rPr b="1" lang="en-GB" sz="1400"/>
              <a:t>Emily Coxon</a:t>
            </a:r>
            <a:endParaRPr b="1" sz="1400"/>
          </a:p>
          <a:p>
            <a:pPr indent="-317500" lvl="0" marL="457200" rtl="0" algn="l">
              <a:spcBef>
                <a:spcPts val="0"/>
              </a:spcBef>
              <a:spcAft>
                <a:spcPts val="0"/>
              </a:spcAft>
              <a:buSzPts val="1400"/>
              <a:buChar char="●"/>
            </a:pPr>
            <a:r>
              <a:rPr b="1" lang="en-GB" sz="1400"/>
              <a:t>Sandra Reyes</a:t>
            </a:r>
            <a:endParaRPr b="1" sz="1400"/>
          </a:p>
          <a:p>
            <a:pPr indent="-317500" lvl="0" marL="457200" rtl="0" algn="l">
              <a:spcBef>
                <a:spcPts val="0"/>
              </a:spcBef>
              <a:spcAft>
                <a:spcPts val="0"/>
              </a:spcAft>
              <a:buSzPts val="1400"/>
              <a:buChar char="●"/>
            </a:pPr>
            <a:r>
              <a:rPr b="1" lang="en-GB" sz="1400"/>
              <a:t>Jonathon Wood</a:t>
            </a:r>
            <a:endParaRPr b="1" sz="1400"/>
          </a:p>
          <a:p>
            <a:pPr indent="0" lvl="0" marL="457200" rtl="0" algn="l">
              <a:spcBef>
                <a:spcPts val="1600"/>
              </a:spcBef>
              <a:spcAft>
                <a:spcPts val="0"/>
              </a:spcAft>
              <a:buNone/>
            </a:pPr>
            <a:r>
              <a:t/>
            </a:r>
            <a:endParaRPr b="1" sz="1400"/>
          </a:p>
          <a:p>
            <a:pPr indent="0" lvl="0" marL="0" rtl="0" algn="l">
              <a:spcBef>
                <a:spcPts val="1600"/>
              </a:spcBef>
              <a:spcAft>
                <a:spcPts val="1600"/>
              </a:spcAft>
              <a:buNone/>
            </a:pPr>
            <a:r>
              <a:t/>
            </a:r>
            <a:endParaRPr b="1" sz="1400"/>
          </a:p>
        </p:txBody>
      </p:sp>
      <p:sp>
        <p:nvSpPr>
          <p:cNvPr id="180" name="Google Shape;180;p18"/>
          <p:cNvSpPr txBox="1"/>
          <p:nvPr>
            <p:ph idx="4294967295" type="subTitle"/>
          </p:nvPr>
        </p:nvSpPr>
        <p:spPr>
          <a:xfrm>
            <a:off x="4404700" y="4206750"/>
            <a:ext cx="4130100" cy="4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1600"/>
              </a:spcAft>
              <a:buNone/>
            </a:pPr>
            <a:r>
              <a:rPr b="1" lang="en-GB" sz="1700">
                <a:solidFill>
                  <a:srgbClr val="434343"/>
                </a:solidFill>
                <a:highlight>
                  <a:schemeClr val="lt2"/>
                </a:highlight>
              </a:rPr>
              <a:t>https://github.com/jonowood/Project_3</a:t>
            </a:r>
            <a:endParaRPr b="1" sz="2000">
              <a:solidFill>
                <a:srgbClr val="434343"/>
              </a:solidFill>
              <a:highlight>
                <a:schemeClr val="lt2"/>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4" name="Shape 184"/>
        <p:cNvGrpSpPr/>
        <p:nvPr/>
      </p:nvGrpSpPr>
      <p:grpSpPr>
        <a:xfrm>
          <a:off x="0" y="0"/>
          <a:ext cx="0" cy="0"/>
          <a:chOff x="0" y="0"/>
          <a:chExt cx="0" cy="0"/>
        </a:xfrm>
      </p:grpSpPr>
      <p:sp>
        <p:nvSpPr>
          <p:cNvPr id="185" name="Google Shape;185;p19"/>
          <p:cNvSpPr txBox="1"/>
          <p:nvPr>
            <p:ph type="title"/>
          </p:nvPr>
        </p:nvSpPr>
        <p:spPr>
          <a:xfrm>
            <a:off x="729450" y="1170050"/>
            <a:ext cx="7010100" cy="350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200">
                <a:solidFill>
                  <a:schemeClr val="dk1"/>
                </a:solidFill>
              </a:rPr>
              <a:t>Project objective</a:t>
            </a:r>
            <a:endParaRPr sz="2200">
              <a:solidFill>
                <a:schemeClr val="dk1"/>
              </a:solidFill>
            </a:endParaRPr>
          </a:p>
        </p:txBody>
      </p:sp>
      <p:sp>
        <p:nvSpPr>
          <p:cNvPr id="186" name="Google Shape;186;p19"/>
          <p:cNvSpPr txBox="1"/>
          <p:nvPr>
            <p:ph idx="4294967295" type="body"/>
          </p:nvPr>
        </p:nvSpPr>
        <p:spPr>
          <a:xfrm>
            <a:off x="729450" y="1749350"/>
            <a:ext cx="7010100" cy="319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solidFill>
                  <a:srgbClr val="FFFFFF"/>
                </a:solidFill>
              </a:rPr>
              <a:t>The project objective is to assist job seekers in finding a job. Scraped data will be used to analyse the most popular requirements for certain fields to help job seekers identify which jobs they are qualified for, or necessary skills they may need to obtain.</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90" name="Shape 190"/>
        <p:cNvGrpSpPr/>
        <p:nvPr/>
      </p:nvGrpSpPr>
      <p:grpSpPr>
        <a:xfrm>
          <a:off x="0" y="0"/>
          <a:ext cx="0" cy="0"/>
          <a:chOff x="0" y="0"/>
          <a:chExt cx="0" cy="0"/>
        </a:xfrm>
      </p:grpSpPr>
      <p:sp>
        <p:nvSpPr>
          <p:cNvPr id="191" name="Google Shape;191;p20"/>
          <p:cNvSpPr txBox="1"/>
          <p:nvPr>
            <p:ph type="title"/>
          </p:nvPr>
        </p:nvSpPr>
        <p:spPr>
          <a:xfrm>
            <a:off x="729450" y="1170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chemeClr val="dk1"/>
                </a:solidFill>
              </a:rPr>
              <a:t>Project overview</a:t>
            </a:r>
            <a:endParaRPr sz="2200">
              <a:solidFill>
                <a:schemeClr val="dk1"/>
              </a:solidFill>
            </a:endParaRPr>
          </a:p>
        </p:txBody>
      </p:sp>
      <p:sp>
        <p:nvSpPr>
          <p:cNvPr id="192" name="Google Shape;192;p20"/>
          <p:cNvSpPr txBox="1"/>
          <p:nvPr>
            <p:ph idx="4294967295" type="body"/>
          </p:nvPr>
        </p:nvSpPr>
        <p:spPr>
          <a:xfrm>
            <a:off x="729450" y="1749350"/>
            <a:ext cx="7010100" cy="31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accent3"/>
                </a:solidFill>
              </a:rPr>
              <a:t>Data Sourcing</a:t>
            </a:r>
            <a:r>
              <a:rPr lang="en-GB" sz="1800">
                <a:solidFill>
                  <a:srgbClr val="F3F3F3"/>
                </a:solidFill>
              </a:rPr>
              <a:t> - Webscraping using BeautifulSoup</a:t>
            </a:r>
            <a:endParaRPr sz="1800">
              <a:solidFill>
                <a:srgbClr val="F3F3F3"/>
              </a:solidFill>
            </a:endParaRPr>
          </a:p>
          <a:p>
            <a:pPr indent="0" lvl="0" marL="0" rtl="0" algn="l">
              <a:spcBef>
                <a:spcPts val="1600"/>
              </a:spcBef>
              <a:spcAft>
                <a:spcPts val="0"/>
              </a:spcAft>
              <a:buNone/>
            </a:pPr>
            <a:r>
              <a:rPr b="1" lang="en-GB" sz="1800">
                <a:solidFill>
                  <a:schemeClr val="accent3"/>
                </a:solidFill>
              </a:rPr>
              <a:t>Data Warehousing</a:t>
            </a:r>
            <a:r>
              <a:rPr lang="en-GB" sz="1800">
                <a:solidFill>
                  <a:srgbClr val="F3F3F3"/>
                </a:solidFill>
              </a:rPr>
              <a:t> - MongoDB Database </a:t>
            </a:r>
            <a:endParaRPr sz="1800">
              <a:solidFill>
                <a:srgbClr val="F3F3F3"/>
              </a:solidFill>
            </a:endParaRPr>
          </a:p>
          <a:p>
            <a:pPr indent="0" lvl="0" marL="0" rtl="0" algn="l">
              <a:spcBef>
                <a:spcPts val="1600"/>
              </a:spcBef>
              <a:spcAft>
                <a:spcPts val="0"/>
              </a:spcAft>
              <a:buNone/>
            </a:pPr>
            <a:r>
              <a:rPr b="1" lang="en-GB" sz="1800">
                <a:solidFill>
                  <a:schemeClr val="accent3"/>
                </a:solidFill>
              </a:rPr>
              <a:t>Plotting and User Endpoint</a:t>
            </a:r>
            <a:r>
              <a:rPr lang="en-GB" sz="1800">
                <a:solidFill>
                  <a:schemeClr val="accent3"/>
                </a:solidFill>
              </a:rPr>
              <a:t> </a:t>
            </a:r>
            <a:r>
              <a:rPr lang="en-GB" sz="1800">
                <a:solidFill>
                  <a:srgbClr val="F3F3F3"/>
                </a:solidFill>
              </a:rPr>
              <a:t>- We will plot the scraped data to various visuals using Leaflet &amp; Plotly. We will then display them to the end user via a Interactive Website (Incorporating Flask, HTML/CSS, JavaScript.</a:t>
            </a:r>
            <a:endParaRPr sz="1800">
              <a:solidFill>
                <a:srgbClr val="F3F3F3"/>
              </a:solidFill>
            </a:endParaRPr>
          </a:p>
          <a:p>
            <a:pPr indent="0" lvl="0" marL="0" rtl="0" algn="l">
              <a:spcBef>
                <a:spcPts val="1600"/>
              </a:spcBef>
              <a:spcAft>
                <a:spcPts val="0"/>
              </a:spcAft>
              <a:buNone/>
            </a:pPr>
            <a:r>
              <a:rPr b="1" lang="en-GB" sz="1800">
                <a:solidFill>
                  <a:schemeClr val="accent3"/>
                </a:solidFill>
              </a:rPr>
              <a:t>Styling</a:t>
            </a:r>
            <a:r>
              <a:rPr lang="en-GB" sz="1800">
                <a:solidFill>
                  <a:srgbClr val="F3F3F3"/>
                </a:solidFill>
              </a:rPr>
              <a:t> - We will use the SemanticUI JavaScript Library to help create a beautiful, responsive layout for our site.</a:t>
            </a:r>
            <a:endParaRPr sz="1800">
              <a:solidFill>
                <a:srgbClr val="F3F3F3"/>
              </a:solidFill>
            </a:endParaRPr>
          </a:p>
          <a:p>
            <a:pPr indent="0" lvl="0" marL="0" rtl="0" algn="l">
              <a:spcBef>
                <a:spcPts val="1600"/>
              </a:spcBef>
              <a:spcAft>
                <a:spcPts val="1600"/>
              </a:spcAft>
              <a:buNone/>
            </a:pPr>
            <a:r>
              <a:t/>
            </a:r>
            <a:endParaRPr sz="1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Data Sources</a:t>
            </a:r>
            <a:endParaRPr>
              <a:solidFill>
                <a:schemeClr val="dk1"/>
              </a:solidFill>
            </a:endParaRPr>
          </a:p>
        </p:txBody>
      </p:sp>
      <p:grpSp>
        <p:nvGrpSpPr>
          <p:cNvPr id="198" name="Google Shape;198;p21"/>
          <p:cNvGrpSpPr/>
          <p:nvPr/>
        </p:nvGrpSpPr>
        <p:grpSpPr>
          <a:xfrm>
            <a:off x="267340" y="2969175"/>
            <a:ext cx="2037660" cy="1138700"/>
            <a:chOff x="1400790" y="2181675"/>
            <a:chExt cx="2037660" cy="1138700"/>
          </a:xfrm>
        </p:grpSpPr>
        <p:sp>
          <p:nvSpPr>
            <p:cNvPr id="199" name="Google Shape;199;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pic>
          <p:nvPicPr>
            <p:cNvPr id="200" name="Google Shape;200;p21"/>
            <p:cNvPicPr preferRelativeResize="0"/>
            <p:nvPr/>
          </p:nvPicPr>
          <p:blipFill>
            <a:blip r:embed="rId3">
              <a:alphaModFix/>
            </a:blip>
            <a:stretch>
              <a:fillRect/>
            </a:stretch>
          </p:blipFill>
          <p:spPr>
            <a:xfrm>
              <a:off x="1806300" y="2181675"/>
              <a:ext cx="1632150" cy="1138700"/>
            </a:xfrm>
            <a:prstGeom prst="rect">
              <a:avLst/>
            </a:prstGeom>
            <a:noFill/>
            <a:ln>
              <a:noFill/>
            </a:ln>
            <a:effectLst>
              <a:outerShdw blurRad="57150" rotWithShape="0" algn="bl" dir="5400000" dist="19050">
                <a:srgbClr val="000000">
                  <a:alpha val="50000"/>
                </a:srgbClr>
              </a:outerShdw>
            </a:effectLst>
          </p:spPr>
        </p:pic>
      </p:grpSp>
      <p:grpSp>
        <p:nvGrpSpPr>
          <p:cNvPr id="201" name="Google Shape;201;p21"/>
          <p:cNvGrpSpPr/>
          <p:nvPr/>
        </p:nvGrpSpPr>
        <p:grpSpPr>
          <a:xfrm>
            <a:off x="5836984" y="2962099"/>
            <a:ext cx="3008698" cy="1138700"/>
            <a:chOff x="5090809" y="2181674"/>
            <a:chExt cx="3008698" cy="1138700"/>
          </a:xfrm>
        </p:grpSpPr>
        <p:sp>
          <p:nvSpPr>
            <p:cNvPr id="202" name="Google Shape;202;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pic>
          <p:nvPicPr>
            <p:cNvPr id="203" name="Google Shape;203;p21"/>
            <p:cNvPicPr preferRelativeResize="0"/>
            <p:nvPr/>
          </p:nvPicPr>
          <p:blipFill>
            <a:blip r:embed="rId4">
              <a:alphaModFix/>
            </a:blip>
            <a:stretch>
              <a:fillRect/>
            </a:stretch>
          </p:blipFill>
          <p:spPr>
            <a:xfrm>
              <a:off x="5591375" y="2181674"/>
              <a:ext cx="2508132" cy="1138700"/>
            </a:xfrm>
            <a:prstGeom prst="rect">
              <a:avLst/>
            </a:prstGeom>
            <a:noFill/>
            <a:ln>
              <a:noFill/>
            </a:ln>
            <a:effectLst>
              <a:outerShdw blurRad="57150" rotWithShape="0" algn="bl" dir="5400000" dist="19050">
                <a:srgbClr val="000000">
                  <a:alpha val="50000"/>
                </a:srgbClr>
              </a:outerShdw>
            </a:effectLst>
          </p:spPr>
        </p:pic>
      </p:grpSp>
      <p:sp>
        <p:nvSpPr>
          <p:cNvPr id="204" name="Google Shape;204;p21"/>
          <p:cNvSpPr/>
          <p:nvPr/>
        </p:nvSpPr>
        <p:spPr>
          <a:xfrm>
            <a:off x="2886840" y="3006288"/>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pic>
        <p:nvPicPr>
          <p:cNvPr id="205" name="Google Shape;205;p21"/>
          <p:cNvPicPr preferRelativeResize="0"/>
          <p:nvPr/>
        </p:nvPicPr>
        <p:blipFill>
          <a:blip r:embed="rId5">
            <a:alphaModFix/>
          </a:blip>
          <a:stretch>
            <a:fillRect/>
          </a:stretch>
        </p:blipFill>
        <p:spPr>
          <a:xfrm>
            <a:off x="3280475" y="2962100"/>
            <a:ext cx="2277372" cy="1138700"/>
          </a:xfrm>
          <a:prstGeom prst="rect">
            <a:avLst/>
          </a:prstGeom>
          <a:noFill/>
          <a:ln>
            <a:noFill/>
          </a:ln>
          <a:effectLst>
            <a:outerShdw blurRad="57150" rotWithShape="0" algn="bl" dir="5400000" dist="19050">
              <a:srgbClr val="000000">
                <a:alpha val="50000"/>
              </a:srgbClr>
            </a:outerShdw>
          </a:effectLst>
        </p:spPr>
      </p:pic>
      <p:sp>
        <p:nvSpPr>
          <p:cNvPr id="206" name="Google Shape;206;p21"/>
          <p:cNvSpPr txBox="1"/>
          <p:nvPr>
            <p:ph type="title"/>
          </p:nvPr>
        </p:nvSpPr>
        <p:spPr>
          <a:xfrm>
            <a:off x="729450" y="1995075"/>
            <a:ext cx="7899900" cy="8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400"/>
              <a:t>Using BeautifulSoup we will webscrape job listings for Seek, Jora &amp; Indeed. </a:t>
            </a:r>
            <a:endParaRPr b="0" sz="1400"/>
          </a:p>
          <a:p>
            <a:pPr indent="0" lvl="0" marL="0" rtl="0" algn="l">
              <a:spcBef>
                <a:spcPts val="0"/>
              </a:spcBef>
              <a:spcAft>
                <a:spcPts val="0"/>
              </a:spcAft>
              <a:buNone/>
            </a:pPr>
            <a:r>
              <a:t/>
            </a:r>
            <a:endParaRPr b="0" sz="1400"/>
          </a:p>
          <a:p>
            <a:pPr indent="0" lvl="0" marL="0" rtl="0" algn="l">
              <a:spcBef>
                <a:spcPts val="0"/>
              </a:spcBef>
              <a:spcAft>
                <a:spcPts val="0"/>
              </a:spcAft>
              <a:buNone/>
            </a:pPr>
            <a:r>
              <a:rPr b="0" lang="en-GB" sz="1400"/>
              <a:t>The scraped data will be stored in a MongoDB database for manipulation and plotting.</a:t>
            </a:r>
            <a:endParaRPr b="0" sz="1400"/>
          </a:p>
        </p:txBody>
      </p:sp>
      <p:pic>
        <p:nvPicPr>
          <p:cNvPr id="207" name="Google Shape;207;p21"/>
          <p:cNvPicPr preferRelativeResize="0"/>
          <p:nvPr/>
        </p:nvPicPr>
        <p:blipFill>
          <a:blip r:embed="rId6">
            <a:alphaModFix/>
          </a:blip>
          <a:stretch>
            <a:fillRect/>
          </a:stretch>
        </p:blipFill>
        <p:spPr>
          <a:xfrm>
            <a:off x="2792975" y="4487547"/>
            <a:ext cx="3252369" cy="535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Dashboard visualisations</a:t>
            </a:r>
            <a:endParaRPr>
              <a:solidFill>
                <a:schemeClr val="dk1"/>
              </a:solidFill>
            </a:endParaRPr>
          </a:p>
        </p:txBody>
      </p:sp>
      <p:sp>
        <p:nvSpPr>
          <p:cNvPr id="213" name="Google Shape;213;p22"/>
          <p:cNvSpPr txBox="1"/>
          <p:nvPr>
            <p:ph idx="1" type="body"/>
          </p:nvPr>
        </p:nvSpPr>
        <p:spPr>
          <a:xfrm>
            <a:off x="103875" y="2571750"/>
            <a:ext cx="2799900" cy="208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solidFill>
                  <a:schemeClr val="accent3"/>
                </a:solidFill>
              </a:rPr>
              <a:t>Choropleth Map</a:t>
            </a:r>
            <a:br>
              <a:rPr b="1" lang="en-GB" sz="1100"/>
            </a:br>
            <a:r>
              <a:rPr lang="en-GB" sz="1100"/>
              <a:t>A choropleth map identifying the highest concentration of job postings will be produced based on the field in which the job seeker chooses.</a:t>
            </a:r>
            <a:endParaRPr sz="1100"/>
          </a:p>
        </p:txBody>
      </p:sp>
      <p:pic>
        <p:nvPicPr>
          <p:cNvPr id="214" name="Google Shape;214;p22"/>
          <p:cNvPicPr preferRelativeResize="0"/>
          <p:nvPr/>
        </p:nvPicPr>
        <p:blipFill>
          <a:blip r:embed="rId3">
            <a:alphaModFix/>
          </a:blip>
          <a:stretch>
            <a:fillRect/>
          </a:stretch>
        </p:blipFill>
        <p:spPr>
          <a:xfrm>
            <a:off x="3783050" y="640225"/>
            <a:ext cx="4831951" cy="4019825"/>
          </a:xfrm>
          <a:prstGeom prst="rect">
            <a:avLst/>
          </a:prstGeom>
          <a:noFill/>
          <a:ln>
            <a:noFill/>
          </a:ln>
        </p:spPr>
      </p:pic>
      <p:sp>
        <p:nvSpPr>
          <p:cNvPr id="215" name="Google Shape;215;p22"/>
          <p:cNvSpPr txBox="1"/>
          <p:nvPr/>
        </p:nvSpPr>
        <p:spPr>
          <a:xfrm>
            <a:off x="5595900" y="3814775"/>
            <a:ext cx="7668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Jobs per sq km</a:t>
            </a:r>
            <a:endParaRPr sz="7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Dashboard visualisations</a:t>
            </a:r>
            <a:endParaRPr>
              <a:solidFill>
                <a:schemeClr val="dk1"/>
              </a:solidFill>
            </a:endParaRPr>
          </a:p>
        </p:txBody>
      </p:sp>
      <p:sp>
        <p:nvSpPr>
          <p:cNvPr id="221" name="Google Shape;221;p23"/>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solidFill>
                  <a:schemeClr val="accent3"/>
                </a:solidFill>
              </a:rPr>
              <a:t>Word Cloud</a:t>
            </a:r>
            <a:br>
              <a:rPr b="1" lang="en-GB" sz="1100"/>
            </a:br>
            <a:r>
              <a:rPr lang="en-GB" sz="1100"/>
              <a:t>A word cloud identifying the most common phrases  will be produced based on the field in which the job seeker chooses.</a:t>
            </a:r>
            <a:endParaRPr sz="1100"/>
          </a:p>
        </p:txBody>
      </p:sp>
      <p:pic>
        <p:nvPicPr>
          <p:cNvPr id="222" name="Google Shape;222;p23"/>
          <p:cNvPicPr preferRelativeResize="0"/>
          <p:nvPr/>
        </p:nvPicPr>
        <p:blipFill>
          <a:blip r:embed="rId3">
            <a:alphaModFix/>
          </a:blip>
          <a:stretch>
            <a:fillRect/>
          </a:stretch>
        </p:blipFill>
        <p:spPr>
          <a:xfrm>
            <a:off x="523875" y="2460900"/>
            <a:ext cx="8096250" cy="2143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Dashboard visualisations</a:t>
            </a:r>
            <a:endParaRPr>
              <a:solidFill>
                <a:schemeClr val="dk1"/>
              </a:solidFill>
            </a:endParaRPr>
          </a:p>
        </p:txBody>
      </p:sp>
      <p:sp>
        <p:nvSpPr>
          <p:cNvPr id="228" name="Google Shape;228;p24"/>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accent3"/>
                </a:solidFill>
              </a:rPr>
              <a:t>Dendrogram</a:t>
            </a:r>
            <a:br>
              <a:rPr b="1" lang="en-GB" sz="1100"/>
            </a:br>
            <a:r>
              <a:rPr lang="en-GB" sz="1100"/>
              <a:t>A dendrogram plot identifying the most common phrases will be produced based on the field in which the job seeker chooses. This field is selected interactively on the plot itself, filtering the common phrases associated with that field.</a:t>
            </a:r>
            <a:endParaRPr sz="1100"/>
          </a:p>
          <a:p>
            <a:pPr indent="0" lvl="0" marL="0" rtl="0" algn="l">
              <a:spcBef>
                <a:spcPts val="1600"/>
              </a:spcBef>
              <a:spcAft>
                <a:spcPts val="1600"/>
              </a:spcAft>
              <a:buNone/>
            </a:pPr>
            <a:r>
              <a:t/>
            </a:r>
            <a:endParaRPr sz="1100"/>
          </a:p>
        </p:txBody>
      </p:sp>
      <p:pic>
        <p:nvPicPr>
          <p:cNvPr id="229" name="Google Shape;229;p24"/>
          <p:cNvPicPr preferRelativeResize="0"/>
          <p:nvPr/>
        </p:nvPicPr>
        <p:blipFill rotWithShape="1">
          <a:blip r:embed="rId3">
            <a:alphaModFix/>
          </a:blip>
          <a:srcRect b="19628" l="0" r="0" t="55245"/>
          <a:stretch/>
        </p:blipFill>
        <p:spPr>
          <a:xfrm>
            <a:off x="523875" y="2460900"/>
            <a:ext cx="8096250" cy="21431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ctrTitle"/>
          </p:nvPr>
        </p:nvSpPr>
        <p:spPr>
          <a:xfrm>
            <a:off x="727950" y="1537575"/>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